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80" r:id="rId4"/>
    <p:sldId id="258" r:id="rId5"/>
    <p:sldId id="281" r:id="rId6"/>
    <p:sldId id="278" r:id="rId7"/>
    <p:sldId id="275" r:id="rId8"/>
    <p:sldId id="273" r:id="rId9"/>
    <p:sldId id="264" r:id="rId10"/>
    <p:sldId id="260" r:id="rId11"/>
    <p:sldId id="271" r:id="rId12"/>
    <p:sldId id="262" r:id="rId13"/>
    <p:sldId id="263" r:id="rId14"/>
    <p:sldId id="277" r:id="rId15"/>
    <p:sldId id="272" r:id="rId16"/>
    <p:sldId id="265" r:id="rId17"/>
    <p:sldId id="261" r:id="rId18"/>
    <p:sldId id="282" r:id="rId19"/>
    <p:sldId id="283" r:id="rId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84762" autoAdjust="0"/>
  </p:normalViewPr>
  <p:slideViewPr>
    <p:cSldViewPr snapToGrid="0" snapToObjects="1">
      <p:cViewPr varScale="1">
        <p:scale>
          <a:sx n="143" d="100"/>
          <a:sy n="143" d="100"/>
        </p:scale>
        <p:origin x="134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7D30F-0DD1-4F58-A61F-D68C66E9422A}" type="datetimeFigureOut">
              <a:rPr lang="en-US" smtClean="0"/>
              <a:t>10/14/21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794FF-8BCC-460D-A111-ACDD4B754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76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materials like stainless steel there is a threshold fast neutron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fluence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below which voids are not observed (10^22 n/cm2).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Incubation time</a:t>
            </a:r>
            <a:r>
              <a:rPr lang="en-US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time it takes before we start to see voids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Emitted vacancies from voids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helium its called inclusion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Interstitials are attracted to dislocations more than to vacancies because dislocation cause more distortion in the</a:t>
            </a:r>
            <a:r>
              <a:rPr lang="en-US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crystal than vacancies.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794FF-8BCC-460D-A111-ACDD4B7549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4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Vacancy diffusion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794FF-8BCC-460D-A111-ACDD4B7549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49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radiation-induced swelling response of a laser powder-bed fusion-manufactured austenitic stainless steel was investigated at high doses.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794FF-8BCC-460D-A111-ACDD4B7549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63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 shows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binding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activation energy of voids.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growth suppressed.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794FF-8BCC-460D-A111-ACDD4B7549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8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Ti</a:t>
            </a:r>
            <a:r>
              <a:rPr lang="en-US" dirty="0"/>
              <a:t>-modified stainless steel designated D9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794FF-8BCC-460D-A111-ACDD4B7549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Transmutation reactions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794FF-8BCC-460D-A111-ACDD4B7549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794FF-8BCC-460D-A111-ACDD4B7549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6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A2E12-E503-4B2E-8DF4-74C89751201B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NE795-Fall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DC89C-AE77-4C76-8CF8-0749F3ABA485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NE795-Fall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AA774-0FF9-4F50-A96B-54A4779AF295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NE795-Fall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AD5ED-C5E0-4DA0-9C7F-743E9D9C3EC7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NE795-Fall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09687-73B7-486B-9F67-2CDF1D3F2038}" type="datetime1">
              <a:rPr lang="en-US" smtClean="0"/>
              <a:t>10/14/21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NE795-Fall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904CD-7A4E-4A12-84FD-CA4B0FB7F149}" type="datetime1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NE795-Fall 2021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1AAB9F-6F70-4BF9-ADC7-96E3C2C80F1F}" type="datetime1">
              <a:rPr lang="en-US" smtClean="0"/>
              <a:t>10/14/21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NE795-Fall 2021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63537-DF36-42DB-9EA9-BBDCEDD69D9A}" type="datetime1">
              <a:rPr lang="en-US" smtClean="0"/>
              <a:t>10/14/21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NE795-Fall 2021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A10D6-6B4F-42E5-B4CC-A38480BCBCCB}" type="datetime1">
              <a:rPr lang="en-US" smtClean="0"/>
              <a:t>10/14/21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NE795-Fall 2021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153E64-E0F4-4493-A319-8058E136F3EE}" type="datetime1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NE795-Fall 2021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9DE02-9B29-4F85-B369-115115595571}" type="datetime1">
              <a:rPr lang="en-US" smtClean="0"/>
              <a:t>10/14/21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NE795-Fall 2021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75459B8-D7BA-4430-B68F-14D8B244C9C6}" type="datetime1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NE795-Fall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654050" y="1476376"/>
            <a:ext cx="7772400" cy="1102519"/>
          </a:xfrm>
        </p:spPr>
        <p:txBody>
          <a:bodyPr/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Swelling of Stainless Steel under Fast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fluence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7625" y="2695575"/>
            <a:ext cx="6400800" cy="9779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NE795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Fall 2021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2540"/>
            <a:ext cx="8229600" cy="38508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cold working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99545" y="1062614"/>
            <a:ext cx="4793296" cy="3341294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Cold work changes dislocation network density and has been found to have a significant effect on the swelling characteristics of metallic materials.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higher dislocation density restricts the nucleation and growth of voids.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effects of cold work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fluence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reveal that the same amount of cold work provides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effect at higher </a:t>
            </a:r>
            <a:r>
              <a:rPr lang="en-US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fluences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cold work enhances the incubation dose for swelling but does not diminish the swelling rate in the linear swelling region at higher doses.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cold work level decreased the swelling in type 316 stainless steel.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reduction in swelling is due to a decrease in both void number density and void size.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6196" y="809741"/>
            <a:ext cx="194982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44" y="2733261"/>
            <a:ext cx="279310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5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0952"/>
            <a:ext cx="8229600" cy="3284631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Cold working from 0  to 10% more effectively suppresses void-number density and swelling than by increasing the CW level from 10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to 20%.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64315"/>
            <a:ext cx="8229600" cy="38508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cold working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38" y="1683837"/>
            <a:ext cx="5245875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6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25" y="1118665"/>
            <a:ext cx="8451850" cy="1732402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microstructure developed during metal additive processing is notably different from the one developed in conventional processing.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Solidification-induced dislocation and precipitate structures affect swelling behavior.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strong sink bias for interstitial point defects exerted by density of pre-existing dislocations will affect swelling behavior.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swelling was inhibited in the vicinity of pre-existing precipitates.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8800" y="309343"/>
            <a:ext cx="8229600" cy="801290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Fabrication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851067"/>
            <a:ext cx="4594303" cy="1828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611" y="2823521"/>
            <a:ext cx="2587861" cy="19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898" y="500135"/>
            <a:ext cx="8229600" cy="385089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impurities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029" y="1046326"/>
            <a:ext cx="6229372" cy="3256152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impurity atoms (titanium &amp; niobium) decrease swelling.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Soluble atoms bind with point defects, reducing mobility and  encouraging recombination.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content increase incubation periods and prolongs transient region.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419" y="2796695"/>
            <a:ext cx="1653291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513" y="2761138"/>
            <a:ext cx="1462079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60" y="2796695"/>
            <a:ext cx="2123192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592" y="692679"/>
            <a:ext cx="1603582" cy="2286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4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033" y="1183731"/>
            <a:ext cx="4300192" cy="4174979"/>
          </a:xfrm>
        </p:spPr>
        <p:txBody>
          <a:bodyPr/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major role played by titanium in solid solution is to limit the swelling.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creation of solute-vacancy complexes (s-v) can act as recombination sites for vacancies and interstitials.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recombination processes are enhanced, the vacancy Super-saturation decreases. Hence the swelling is reduced.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complexes are formed more easily with solutes having a bonding energy with vacancies greater than 0.2–0.3 eV. For titanium,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0.3 eV.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behavior is called impurity trapping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05" y="990229"/>
            <a:ext cx="329639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857" y="3031435"/>
            <a:ext cx="1537221" cy="18288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179" y="3031435"/>
            <a:ext cx="150418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83502" y="506904"/>
            <a:ext cx="3902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titanium in solid solution</a:t>
            </a:r>
          </a:p>
        </p:txBody>
      </p:sp>
    </p:spTree>
    <p:extLst>
      <p:ext uri="{BB962C8B-B14F-4D97-AF65-F5344CB8AC3E}">
        <p14:creationId xmlns:p14="http://schemas.microsoft.com/office/powerpoint/2010/main" val="3224402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523" y="628561"/>
            <a:ext cx="5273820" cy="4197626"/>
          </a:xfrm>
        </p:spPr>
        <p:txBody>
          <a:bodyPr/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sinks density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presence of a fine precipitation combined with a dense dislocations stabilize the dislocations which are sinks for vacancies and interstitials.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super-saturation of vacancies is decreased and consequently the void nucleation is decreased as well.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nickel in solid solution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is known to increase the incubation dose for swelling. 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 Ni–v binding energy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–Ni = 0.26 eV) could contribute to the formation of Ni–v clusters. Hence, these complexes would decrease vacancies mobility, act as recombination sites for punctual defects or as nucleation sites for cavities.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 higher cavities density but a decrease of the swelling. 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behavior is very sensitive to Ni percent.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88" y="1456219"/>
            <a:ext cx="3084162" cy="18288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0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5564" y="791907"/>
            <a:ext cx="3122745" cy="1828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875" y="2635419"/>
            <a:ext cx="1731264" cy="1828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71365" y="1098671"/>
            <a:ext cx="5280266" cy="336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Cr in solid solution</a:t>
            </a:r>
          </a:p>
          <a:p>
            <a:pPr lvl="1"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 shows the change of the iron-chromium-nickel stainless steel swelling behavior with changing the Ni and Cr w%.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Temperature</a:t>
            </a:r>
          </a:p>
          <a:p>
            <a:pPr lvl="1"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peak in swelling happens at the intermediate temperature. Lower defect mobility limits void growth at lower temperatures, whereas at higher temperatures the irradiation-produced defect concentration reaches the value close to thermal equilibrium value and loses the level of vacancy super-saturation</a:t>
            </a:r>
          </a:p>
        </p:txBody>
      </p:sp>
    </p:spTree>
    <p:extLst>
      <p:ext uri="{BB962C8B-B14F-4D97-AF65-F5344CB8AC3E}">
        <p14:creationId xmlns:p14="http://schemas.microsoft.com/office/powerpoint/2010/main" val="607100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480" y="351148"/>
            <a:ext cx="8229600" cy="801290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dose and temperature on the size of voids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8605" y="1512676"/>
            <a:ext cx="3217438" cy="22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8718" y="3833693"/>
            <a:ext cx="3184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Experimentally measured size distributions in an ion-bombardment iron-nickel-chromium alloy.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07" y="1450093"/>
            <a:ext cx="369779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8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72" y="524136"/>
            <a:ext cx="8229600" cy="30189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6519"/>
            <a:ext cx="8229600" cy="3548103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Swelling is one of the dimensional instabilities occurring as a consequence to radiation induced defects.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fluence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reactors have high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value, which in turn means higher probability of swelling.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Austenitic stainless steels show lower swelling resistance in comparison with other steels.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Swelling of austenitic stainless steels is affected by a number of parameters.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Impurities.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 and Cr content. </a:t>
            </a:r>
          </a:p>
          <a:p>
            <a:pPr lvl="1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content.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Dislocations loops density.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Temperature. 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 per atom.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Cold-Work and fabrication process.</a:t>
            </a:r>
          </a:p>
          <a:p>
            <a:pPr lvl="1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93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Rectangle 4" descr="Help">
            <a:extLst>
              <a:ext uri="{FF2B5EF4-FFF2-40B4-BE49-F238E27FC236}">
                <a16:creationId xmlns:a16="http://schemas.microsoft.com/office/drawing/2014/main" id="{7051B3BB-FC6E-4B3C-BD1E-7BFA557BD83E}"/>
              </a:ext>
            </a:extLst>
          </p:cNvPr>
          <p:cNvSpPr/>
          <p:nvPr/>
        </p:nvSpPr>
        <p:spPr>
          <a:xfrm>
            <a:off x="3723592" y="1483175"/>
            <a:ext cx="1477709" cy="1378236"/>
          </a:xfrm>
          <a:prstGeom prst="rect">
            <a:avLst/>
          </a:prstGeom>
          <a:blipFill>
            <a:blip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xtBox 5"/>
          <p:cNvSpPr txBox="1"/>
          <p:nvPr/>
        </p:nvSpPr>
        <p:spPr>
          <a:xfrm>
            <a:off x="3940925" y="289965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4011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685800" y="1298576"/>
            <a:ext cx="7772400" cy="1102519"/>
          </a:xfrm>
        </p:spPr>
        <p:txBody>
          <a:bodyPr/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Swelling of Stainless Steel under Fast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Fluence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695" y="47204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52476" y="1432484"/>
            <a:ext cx="7839074" cy="2789441"/>
            <a:chOff x="730251" y="1449387"/>
            <a:chExt cx="7839074" cy="2789441"/>
          </a:xfrm>
        </p:grpSpPr>
        <p:sp>
          <p:nvSpPr>
            <p:cNvPr id="6" name="TextBox 5"/>
            <p:cNvSpPr txBox="1"/>
            <p:nvPr/>
          </p:nvSpPr>
          <p:spPr>
            <a:xfrm>
              <a:off x="730251" y="2914382"/>
              <a:ext cx="19653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is swelling?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Why do we need to study it?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43026" y="1449387"/>
              <a:ext cx="7226299" cy="2789441"/>
              <a:chOff x="1343026" y="1449387"/>
              <a:chExt cx="7226299" cy="2789441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343026" y="1541810"/>
                <a:ext cx="1352550" cy="74017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032126" y="1449387"/>
                <a:ext cx="2031478" cy="800895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Graphic 26" descr="Arrow: Clockwise curve with solid fill">
                <a:extLst>
                  <a:ext uri="{FF2B5EF4-FFF2-40B4-BE49-F238E27FC236}">
                    <a16:creationId xmlns:a16="http://schemas.microsoft.com/office/drawing/2014/main" id="{848AE0C1-A312-4C16-B9D9-0D6A213CF3B9}"/>
                  </a:ext>
                </a:extLst>
              </p:cNvPr>
              <p:cNvSpPr/>
              <p:nvPr/>
            </p:nvSpPr>
            <p:spPr>
              <a:xfrm rot="11922391">
                <a:off x="1822305" y="2320890"/>
                <a:ext cx="177320" cy="646877"/>
              </a:xfrm>
              <a:custGeom>
                <a:avLst/>
                <a:gdLst>
                  <a:gd name="connsiteX0" fmla="*/ 552450 w 552450"/>
                  <a:gd name="connsiteY0" fmla="*/ 704876 h 704876"/>
                  <a:gd name="connsiteX1" fmla="*/ 323850 w 552450"/>
                  <a:gd name="connsiteY1" fmla="*/ 228626 h 704876"/>
                  <a:gd name="connsiteX2" fmla="*/ 457200 w 552450"/>
                  <a:gd name="connsiteY2" fmla="*/ 228626 h 704876"/>
                  <a:gd name="connsiteX3" fmla="*/ 228600 w 552450"/>
                  <a:gd name="connsiteY3" fmla="*/ 26 h 704876"/>
                  <a:gd name="connsiteX4" fmla="*/ 0 w 552450"/>
                  <a:gd name="connsiteY4" fmla="*/ 228626 h 704876"/>
                  <a:gd name="connsiteX5" fmla="*/ 123825 w 552450"/>
                  <a:gd name="connsiteY5" fmla="*/ 228626 h 704876"/>
                  <a:gd name="connsiteX6" fmla="*/ 552450 w 552450"/>
                  <a:gd name="connsiteY6" fmla="*/ 704876 h 704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2450" h="704876">
                    <a:moveTo>
                      <a:pt x="552450" y="704876"/>
                    </a:moveTo>
                    <a:cubicBezTo>
                      <a:pt x="552450" y="704876"/>
                      <a:pt x="323850" y="633439"/>
                      <a:pt x="323850" y="228626"/>
                    </a:cubicBezTo>
                    <a:lnTo>
                      <a:pt x="457200" y="228626"/>
                    </a:lnTo>
                    <a:lnTo>
                      <a:pt x="228600" y="26"/>
                    </a:lnTo>
                    <a:cubicBezTo>
                      <a:pt x="228600" y="-2831"/>
                      <a:pt x="0" y="228626"/>
                      <a:pt x="0" y="228626"/>
                    </a:cubicBezTo>
                    <a:lnTo>
                      <a:pt x="123825" y="228626"/>
                    </a:lnTo>
                    <a:cubicBezTo>
                      <a:pt x="123825" y="229579"/>
                      <a:pt x="159068" y="615341"/>
                      <a:pt x="552450" y="704876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5911851" y="1496285"/>
                <a:ext cx="1882774" cy="740172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26" descr="Arrow: Clockwise curve with solid fill">
                <a:extLst>
                  <a:ext uri="{FF2B5EF4-FFF2-40B4-BE49-F238E27FC236}">
                    <a16:creationId xmlns:a16="http://schemas.microsoft.com/office/drawing/2014/main" id="{848AE0C1-A312-4C16-B9D9-0D6A213CF3B9}"/>
                  </a:ext>
                </a:extLst>
              </p:cNvPr>
              <p:cNvSpPr/>
              <p:nvPr/>
            </p:nvSpPr>
            <p:spPr>
              <a:xfrm rot="9954556">
                <a:off x="4052037" y="2262135"/>
                <a:ext cx="177320" cy="646877"/>
              </a:xfrm>
              <a:custGeom>
                <a:avLst/>
                <a:gdLst>
                  <a:gd name="connsiteX0" fmla="*/ 552450 w 552450"/>
                  <a:gd name="connsiteY0" fmla="*/ 704876 h 704876"/>
                  <a:gd name="connsiteX1" fmla="*/ 323850 w 552450"/>
                  <a:gd name="connsiteY1" fmla="*/ 228626 h 704876"/>
                  <a:gd name="connsiteX2" fmla="*/ 457200 w 552450"/>
                  <a:gd name="connsiteY2" fmla="*/ 228626 h 704876"/>
                  <a:gd name="connsiteX3" fmla="*/ 228600 w 552450"/>
                  <a:gd name="connsiteY3" fmla="*/ 26 h 704876"/>
                  <a:gd name="connsiteX4" fmla="*/ 0 w 552450"/>
                  <a:gd name="connsiteY4" fmla="*/ 228626 h 704876"/>
                  <a:gd name="connsiteX5" fmla="*/ 123825 w 552450"/>
                  <a:gd name="connsiteY5" fmla="*/ 228626 h 704876"/>
                  <a:gd name="connsiteX6" fmla="*/ 552450 w 552450"/>
                  <a:gd name="connsiteY6" fmla="*/ 704876 h 704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2450" h="704876">
                    <a:moveTo>
                      <a:pt x="552450" y="704876"/>
                    </a:moveTo>
                    <a:cubicBezTo>
                      <a:pt x="552450" y="704876"/>
                      <a:pt x="323850" y="633439"/>
                      <a:pt x="323850" y="228626"/>
                    </a:cubicBezTo>
                    <a:lnTo>
                      <a:pt x="457200" y="228626"/>
                    </a:lnTo>
                    <a:lnTo>
                      <a:pt x="228600" y="26"/>
                    </a:lnTo>
                    <a:cubicBezTo>
                      <a:pt x="228600" y="-2831"/>
                      <a:pt x="0" y="228626"/>
                      <a:pt x="0" y="228626"/>
                    </a:cubicBezTo>
                    <a:lnTo>
                      <a:pt x="123825" y="228626"/>
                    </a:lnTo>
                    <a:cubicBezTo>
                      <a:pt x="123825" y="229579"/>
                      <a:pt x="159068" y="615341"/>
                      <a:pt x="552450" y="704876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80072" y="2853833"/>
                <a:ext cx="299527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is SS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SS specifically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Swelling behavior.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 affecting swelling.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to improve swelling resistance.</a:t>
                </a:r>
              </a:p>
            </p:txBody>
          </p:sp>
          <p:sp>
            <p:nvSpPr>
              <p:cNvPr id="14" name="Graphic 26" descr="Arrow: Clockwise curve with solid fill">
                <a:extLst>
                  <a:ext uri="{FF2B5EF4-FFF2-40B4-BE49-F238E27FC236}">
                    <a16:creationId xmlns:a16="http://schemas.microsoft.com/office/drawing/2014/main" id="{848AE0C1-A312-4C16-B9D9-0D6A213CF3B9}"/>
                  </a:ext>
                </a:extLst>
              </p:cNvPr>
              <p:cNvSpPr/>
              <p:nvPr/>
            </p:nvSpPr>
            <p:spPr>
              <a:xfrm rot="9954556">
                <a:off x="6882579" y="2248311"/>
                <a:ext cx="177320" cy="646877"/>
              </a:xfrm>
              <a:custGeom>
                <a:avLst/>
                <a:gdLst>
                  <a:gd name="connsiteX0" fmla="*/ 552450 w 552450"/>
                  <a:gd name="connsiteY0" fmla="*/ 704876 h 704876"/>
                  <a:gd name="connsiteX1" fmla="*/ 323850 w 552450"/>
                  <a:gd name="connsiteY1" fmla="*/ 228626 h 704876"/>
                  <a:gd name="connsiteX2" fmla="*/ 457200 w 552450"/>
                  <a:gd name="connsiteY2" fmla="*/ 228626 h 704876"/>
                  <a:gd name="connsiteX3" fmla="*/ 228600 w 552450"/>
                  <a:gd name="connsiteY3" fmla="*/ 26 h 704876"/>
                  <a:gd name="connsiteX4" fmla="*/ 0 w 552450"/>
                  <a:gd name="connsiteY4" fmla="*/ 228626 h 704876"/>
                  <a:gd name="connsiteX5" fmla="*/ 123825 w 552450"/>
                  <a:gd name="connsiteY5" fmla="*/ 228626 h 704876"/>
                  <a:gd name="connsiteX6" fmla="*/ 552450 w 552450"/>
                  <a:gd name="connsiteY6" fmla="*/ 704876 h 704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2450" h="704876">
                    <a:moveTo>
                      <a:pt x="552450" y="704876"/>
                    </a:moveTo>
                    <a:cubicBezTo>
                      <a:pt x="552450" y="704876"/>
                      <a:pt x="323850" y="633439"/>
                      <a:pt x="323850" y="228626"/>
                    </a:cubicBezTo>
                    <a:lnTo>
                      <a:pt x="457200" y="228626"/>
                    </a:lnTo>
                    <a:lnTo>
                      <a:pt x="228600" y="26"/>
                    </a:lnTo>
                    <a:cubicBezTo>
                      <a:pt x="228600" y="-2831"/>
                      <a:pt x="0" y="228626"/>
                      <a:pt x="0" y="228626"/>
                    </a:cubicBezTo>
                    <a:lnTo>
                      <a:pt x="123825" y="228626"/>
                    </a:lnTo>
                    <a:cubicBezTo>
                      <a:pt x="123825" y="229579"/>
                      <a:pt x="159068" y="615341"/>
                      <a:pt x="552450" y="704876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324600" y="2907042"/>
                <a:ext cx="22447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Importance of study</a:t>
                </a:r>
              </a:p>
            </p:txBody>
          </p:sp>
        </p:grp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24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6" y="983664"/>
            <a:ext cx="5754756" cy="3932540"/>
          </a:xfrm>
        </p:spPr>
        <p:txBody>
          <a:bodyPr/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irradiation, material atoms are displaced at very high rate (dpa).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 super-saturations created and reach steady state when their rate of annihilation at sinks equals the production rate.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net flow into the sinks will lead to enhanced deformation, dimensional instability.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Swelling is one of the dimensional instability consequences of radiation damage.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Swelling lead to increase in volume and decrease in density.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Swelling depend on;</a:t>
            </a:r>
          </a:p>
          <a:p>
            <a:pPr lvl="1"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Material. </a:t>
            </a:r>
          </a:p>
          <a:p>
            <a:pPr lvl="1"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Crystal structure.</a:t>
            </a:r>
          </a:p>
          <a:p>
            <a:pPr lvl="1"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Composition.</a:t>
            </a:r>
          </a:p>
          <a:p>
            <a:pPr lvl="1"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Precipitates.</a:t>
            </a:r>
          </a:p>
          <a:p>
            <a:pPr lvl="1"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Temperature.</a:t>
            </a:r>
          </a:p>
          <a:p>
            <a:pPr lvl="1"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Helium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35881" y="384269"/>
            <a:ext cx="6468219" cy="639461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Radiation Damage Threats</a:t>
            </a:r>
          </a:p>
        </p:txBody>
      </p:sp>
      <p:pic>
        <p:nvPicPr>
          <p:cNvPr id="1026" name="Picture 2" descr="Schematic illustration of irradiation damage [139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68" y="875859"/>
            <a:ext cx="221646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539345" y="2571750"/>
            <a:ext cx="214745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92673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1" y="983183"/>
            <a:ext cx="4326199" cy="3327087"/>
          </a:xfrm>
        </p:spPr>
        <p:txBody>
          <a:bodyPr/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most metals, void swelling occurs in a temperature range 0.3 to 0.55 of the absolute melting temperature.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microscopic mechanism is the formation of small cavities in the solid, perhaps with a little gas in them which help stabilize the void embryos.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swelling has an incubation period, transient period followed by a steady state regime.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incubation and transients periods void nucleation occur.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steady state regime, there is a net bias allowing voids to grow in size.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 bias determines the max swelling rate.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FCC metals (1%/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BCC metals (0.2%/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22" y="941984"/>
            <a:ext cx="4053384" cy="1645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80113" y="2614599"/>
            <a:ext cx="38961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view of neutron dose dependence of swelling for commercial austenitic stainless steels (AISI 316) and related ternary model alloys (Fe–Cr–Ni)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2832" y="415990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Swelling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244" y="3342273"/>
            <a:ext cx="36705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09" y="398971"/>
            <a:ext cx="8229600" cy="55222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Fluence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910" y="3473532"/>
            <a:ext cx="1198179" cy="914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35" y="2931473"/>
            <a:ext cx="2813442" cy="1645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9" y="3473532"/>
            <a:ext cx="2875403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2419" y="1385350"/>
            <a:ext cx="47407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Swelling is mainly due to radiation induced defects.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 IV reactors environments have higher fast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fluence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higher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 than LWRs.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harsher environment will increase the probability of swelling and materials failure.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728" y="912802"/>
            <a:ext cx="308394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04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25" y="914538"/>
            <a:ext cx="4597400" cy="41265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Austenitic stainless steels are widely used in nuclear reactors. For instance, in pressurized water reactors (PWRs), austenitic stainless steel 304 is used for core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structurals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piping.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Austenitic stainless steels 308 and 309 are used for vessel cladding.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fact, most of the core structural materials are austenitic  stainless steels, due to their excellent aqueous corrosion resistance at high temperatures.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representative clustered defects in austenitic stainless steels are Frank faulted loops.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Austenitic stainless steels are used for core internal structures in sodium-cooled fast reactors (SFRs).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8622" y="428812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Stainless Steel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64" y="1200150"/>
            <a:ext cx="3871628" cy="27432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5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7968" y="1122233"/>
            <a:ext cx="2950464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35" y="944299"/>
            <a:ext cx="3054276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8622" y="522842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Stainless Steel</a:t>
            </a:r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806870" y="3429580"/>
            <a:ext cx="547220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4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540" y="1461051"/>
            <a:ext cx="260873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1094339"/>
            <a:ext cx="3150394" cy="2286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76300" y="3437489"/>
            <a:ext cx="32575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intermediate temperatures, void swelling becomes one of the most concerning radiation effects for austenitic stainless steels, especially at high doses.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26071" y="506904"/>
            <a:ext cx="3776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Stainless Steel Swelling Behavior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62280" y="3437488"/>
            <a:ext cx="32575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Transmutation of stainless steel elements into Helium will increase the probability of voids stability and will add to the increased swelling rate. </a:t>
            </a:r>
          </a:p>
        </p:txBody>
      </p:sp>
    </p:spTree>
    <p:extLst>
      <p:ext uri="{BB962C8B-B14F-4D97-AF65-F5344CB8AC3E}">
        <p14:creationId xmlns:p14="http://schemas.microsoft.com/office/powerpoint/2010/main" val="417974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9840" y="1200150"/>
            <a:ext cx="2110453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057" y="1371544"/>
            <a:ext cx="2614507" cy="274320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60270" y="1542567"/>
            <a:ext cx="3240761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83502" y="506904"/>
            <a:ext cx="3776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Stainless Steel Swelling Behavior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2738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swelling in stainless steel</Template>
  <TotalTime>458</TotalTime>
  <Words>1271</Words>
  <Application>Microsoft Macintosh PowerPoint</Application>
  <PresentationFormat>On-screen Show (16:9)</PresentationFormat>
  <Paragraphs>146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Wingdings</vt:lpstr>
      <vt:lpstr>NCStateU-horizontal-left-logo</vt:lpstr>
      <vt:lpstr>Swelling of Stainless Steel under Fast fluence</vt:lpstr>
      <vt:lpstr>Swelling of Stainless Steel under Fast Fluence</vt:lpstr>
      <vt:lpstr>Radiation Damage Threats</vt:lpstr>
      <vt:lpstr>PowerPoint Presentation</vt:lpstr>
      <vt:lpstr>Fast Fluence</vt:lpstr>
      <vt:lpstr>PowerPoint Presentation</vt:lpstr>
      <vt:lpstr>PowerPoint Presentation</vt:lpstr>
      <vt:lpstr>PowerPoint Presentation</vt:lpstr>
      <vt:lpstr>PowerPoint Presentation</vt:lpstr>
      <vt:lpstr>Effect of cold working</vt:lpstr>
      <vt:lpstr>Effect of cold working</vt:lpstr>
      <vt:lpstr>Effect of Fabrication process</vt:lpstr>
      <vt:lpstr>Effect of impurities </vt:lpstr>
      <vt:lpstr>PowerPoint Presentation</vt:lpstr>
      <vt:lpstr>PowerPoint Presentation</vt:lpstr>
      <vt:lpstr>PowerPoint Presentation</vt:lpstr>
      <vt:lpstr>Effect of dose and temperature on the size of voids</vt:lpstr>
      <vt:lpstr>Conclusion</vt:lpstr>
      <vt:lpstr>PowerPoint Presentation</vt:lpstr>
    </vt:vector>
  </TitlesOfParts>
  <Company>North Carolina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Hamdy Mostafamostafa Abouelella</dc:creator>
  <cp:lastModifiedBy>Benjamin W. Beeler</cp:lastModifiedBy>
  <cp:revision>53</cp:revision>
  <dcterms:created xsi:type="dcterms:W3CDTF">2021-10-13T02:03:21Z</dcterms:created>
  <dcterms:modified xsi:type="dcterms:W3CDTF">2021-10-14T17:55:14Z</dcterms:modified>
</cp:coreProperties>
</file>